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iOnK6QcwSraYsNWVBaj7uv7TiR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1" name="Google Shape;32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3" name="Google Shape;35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2" name="Google Shape;36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5" name="Google Shape;3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1" name="Google Shape;42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1" name="Google Shape;43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4" name="Google Shape;44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6" name="Google Shape;45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5" name="Google Shape;46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8" name="Google Shape;47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9" name="Google Shape;48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1" name="Google Shape;51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1" name="Google Shape;52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6" name="Google Shape;54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6" name="Google Shape;55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6" name="Google Shape;56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5" name="Google Shape;57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5" name="Google Shape;23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5" name="Google Shape;25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7" name="Google Shape;26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6" name="Google Shape;2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8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8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8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48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" type="body"/>
          </p:nvPr>
        </p:nvSpPr>
        <p:spPr>
          <a:xfrm rot="5400000">
            <a:off x="3833019" y="-1623214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0"/>
          <p:cNvSpPr txBox="1"/>
          <p:nvPr>
            <p:ph type="title"/>
          </p:nvPr>
        </p:nvSpPr>
        <p:spPr>
          <a:xfrm rot="5400000">
            <a:off x="10688638" y="1371606"/>
            <a:ext cx="5851525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0"/>
          <p:cNvSpPr txBox="1"/>
          <p:nvPr>
            <p:ph idx="1" type="body"/>
          </p:nvPr>
        </p:nvSpPr>
        <p:spPr>
          <a:xfrm rot="5400000">
            <a:off x="3271838" y="-2184394"/>
            <a:ext cx="5851525" cy="10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50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85" name="Google Shape;85;p50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86" name="Google Shape;86;p50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9"/>
          <p:cNvSpPr txBox="1"/>
          <p:nvPr>
            <p:ph idx="12" type="sldNum"/>
          </p:nvPr>
        </p:nvSpPr>
        <p:spPr>
          <a:xfrm>
            <a:off x="11639550" y="6350002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idx="12" type="sldNum"/>
          </p:nvPr>
        </p:nvSpPr>
        <p:spPr>
          <a:xfrm>
            <a:off x="11639550" y="6350002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2" name="Google Shape;142;p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5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5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0" name="Google Shape;15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tx">
  <p:cSld name="TITLE_AND_BOD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1"/>
          <p:cNvSpPr txBox="1"/>
          <p:nvPr>
            <p:ph type="title"/>
          </p:nvPr>
        </p:nvSpPr>
        <p:spPr>
          <a:xfrm>
            <a:off x="228600" y="191604"/>
            <a:ext cx="10515600" cy="507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61"/>
          <p:cNvSpPr txBox="1"/>
          <p:nvPr>
            <p:ph idx="12" type="sldNum"/>
          </p:nvPr>
        </p:nvSpPr>
        <p:spPr>
          <a:xfrm>
            <a:off x="11756459" y="6362357"/>
            <a:ext cx="273616" cy="2642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" type="body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7" name="Google Shape;27;p41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2"/>
          <p:cNvSpPr txBox="1"/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2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3" name="Google Shape;33;p42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3"/>
          <p:cNvSpPr txBox="1"/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3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4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4"/>
          <p:cNvSpPr txBox="1"/>
          <p:nvPr>
            <p:ph idx="1" type="body"/>
          </p:nvPr>
        </p:nvSpPr>
        <p:spPr>
          <a:xfrm>
            <a:off x="812800" y="1600205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44"/>
          <p:cNvSpPr txBox="1"/>
          <p:nvPr>
            <p:ph idx="2" type="body"/>
          </p:nvPr>
        </p:nvSpPr>
        <p:spPr>
          <a:xfrm>
            <a:off x="8229600" y="1600205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44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45" name="Google Shape;45;p44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46" name="Google Shape;46;p44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5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5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45"/>
          <p:cNvSpPr txBox="1"/>
          <p:nvPr>
            <p:ph idx="3" type="body"/>
          </p:nvPr>
        </p:nvSpPr>
        <p:spPr>
          <a:xfrm>
            <a:off x="6193370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45"/>
          <p:cNvSpPr txBox="1"/>
          <p:nvPr>
            <p:ph idx="4" type="body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4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9" name="Google Shape;59;p4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 txBox="1"/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 txBox="1"/>
          <p:nvPr>
            <p:ph idx="1" type="body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47"/>
          <p:cNvSpPr txBox="1"/>
          <p:nvPr>
            <p:ph idx="2" type="body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7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66" name="Google Shape;66;p47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in/sharat-chandra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5.jp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ppointmentschedulermed.herokuapp.com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3" Type="http://schemas.openxmlformats.org/officeDocument/2006/relationships/image" Target="../media/image41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1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"/>
          <p:cNvSpPr/>
          <p:nvPr/>
        </p:nvSpPr>
        <p:spPr>
          <a:xfrm>
            <a:off x="41036" y="833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1114426" y="0"/>
            <a:ext cx="9963151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/>
          <p:nvPr/>
        </p:nvSpPr>
        <p:spPr>
          <a:xfrm>
            <a:off x="1121664" y="0"/>
            <a:ext cx="9938243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813921" y="469127"/>
            <a:ext cx="10646229" cy="1669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Appointment Scheduling for Sample Collection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36540"/>
            <a:ext cx="1390807" cy="4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3" y="0"/>
            <a:ext cx="1523996" cy="426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3003" y="0"/>
            <a:ext cx="1523996" cy="49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7878" y="1552354"/>
            <a:ext cx="6396243" cy="41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/>
          </a:p>
        </p:txBody>
      </p:sp>
      <p:pic>
        <p:nvPicPr>
          <p:cNvPr id="324" name="Google Shape;3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10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6" name="Google Shape;32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-19024"/>
            <a:ext cx="1697586" cy="53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0"/>
          <p:cNvPicPr preferRelativeResize="0"/>
          <p:nvPr/>
        </p:nvPicPr>
        <p:blipFill rotWithShape="1">
          <a:blip r:embed="rId5">
            <a:alphaModFix/>
          </a:blip>
          <a:srcRect b="34564" l="0" r="6135" t="0"/>
          <a:stretch/>
        </p:blipFill>
        <p:spPr>
          <a:xfrm>
            <a:off x="1686339" y="686902"/>
            <a:ext cx="9229105" cy="54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0"/>
          <p:cNvSpPr/>
          <p:nvPr/>
        </p:nvSpPr>
        <p:spPr>
          <a:xfrm>
            <a:off x="2438400" y="3776870"/>
            <a:ext cx="225287" cy="6097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7165" y="0"/>
            <a:ext cx="1694835" cy="51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3" y="6640133"/>
            <a:ext cx="10534801" cy="1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3" y="6304753"/>
            <a:ext cx="1390807" cy="553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1"/>
          <p:cNvSpPr txBox="1"/>
          <p:nvPr/>
        </p:nvSpPr>
        <p:spPr>
          <a:xfrm>
            <a:off x="424069" y="887895"/>
            <a:ext cx="8812695" cy="445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Dropping unwanted data columns.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data according to given date.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Taking the availability of agents.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Clustering according to agents availability.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Taking the agent's ID.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the data according to given agent's ID.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Sorting the data according to availability time of patients.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Showcasing required columns for agent.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/>
          <p:nvPr/>
        </p:nvSpPr>
        <p:spPr>
          <a:xfrm>
            <a:off x="-14068" y="14068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1114426" y="0"/>
            <a:ext cx="9963151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1121664" y="0"/>
            <a:ext cx="9938243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1692815" y="0"/>
            <a:ext cx="9144000" cy="1716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1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3" y="6304753"/>
            <a:ext cx="1390807" cy="553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12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" name="Google Shape;348;p12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0011" y="1301637"/>
            <a:ext cx="6729607" cy="445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COLLECTION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13"/>
          <p:cNvSpPr txBox="1"/>
          <p:nvPr/>
        </p:nvSpPr>
        <p:spPr>
          <a:xfrm>
            <a:off x="202880" y="535493"/>
            <a:ext cx="10956759" cy="6155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was simulated one. Certain inputs were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randomly generated using codes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Finally, the data was combined and converted to excel. Dataset has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1336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rows and 26 columns.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has following useful features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:-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ID: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ID Given to the patient on booking the test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ID: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ID of the agent assigned to pick the sample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Pincode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 area Pincode, where the sample must be collected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Patient’s Location: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Area of the patient.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Diagnostic Centers: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Name of the diagnostic center where the sample must be delivered.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Time (Patient):  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availability for sample collection.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Shortest distance Patient-Pathlab: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shortest distance between patient and pathology lab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name: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Name of the test booked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kind of sample to be collected for that particular test booked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Of Storage Of Sample: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the sample is stored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Collection Date: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date on which the patient asked the sample to be collected.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7" name="Google Shape;357;p13"/>
          <p:cNvPicPr preferRelativeResize="0"/>
          <p:nvPr/>
        </p:nvPicPr>
        <p:blipFill rotWithShape="1">
          <a:blip r:embed="rId3">
            <a:alphaModFix/>
          </a:blip>
          <a:srcRect b="37109" l="17902" r="20124" t="31952"/>
          <a:stretch/>
        </p:blipFill>
        <p:spPr>
          <a:xfrm>
            <a:off x="10510577" y="6367068"/>
            <a:ext cx="1478543" cy="503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13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9" name="Google Shape;3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-19024"/>
            <a:ext cx="1697586" cy="554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1114426" y="0"/>
            <a:ext cx="9963151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1121664" y="0"/>
            <a:ext cx="9938243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1580275" y="548642"/>
            <a:ext cx="9144000" cy="1603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ANALYSIS(EDA)</a:t>
            </a:r>
            <a:endParaRPr b="1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8" name="Google Shape;3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4917" y="6303469"/>
            <a:ext cx="1390807" cy="5576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14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0" name="Google Shape;370;p14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007" y="2184534"/>
            <a:ext cx="8725644" cy="359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EXPLORATORY</a:t>
            </a: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 DATA ANALYSIS (EDA)</a:t>
            </a:r>
            <a:endParaRPr/>
          </a:p>
        </p:txBody>
      </p:sp>
      <p:pic>
        <p:nvPicPr>
          <p:cNvPr id="378" name="Google Shape;3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15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15"/>
          <p:cNvSpPr txBox="1"/>
          <p:nvPr/>
        </p:nvSpPr>
        <p:spPr>
          <a:xfrm>
            <a:off x="610338" y="804701"/>
            <a:ext cx="9779000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Statistics: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variables                 :        26                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observations           :     1336         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Missing values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found</a:t>
            </a: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:           0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Duplicate rows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found</a:t>
            </a: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:           0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 size in memory               :     115 KB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TYPES: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  :   17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    :    8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Type     :    1</a:t>
            </a:r>
            <a:endParaRPr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"/>
          <p:cNvSpPr txBox="1"/>
          <p:nvPr/>
        </p:nvSpPr>
        <p:spPr>
          <a:xfrm>
            <a:off x="0" y="2"/>
            <a:ext cx="12192000" cy="46166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3" y="0"/>
            <a:ext cx="1523996" cy="535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16"/>
          <p:cNvCxnSpPr/>
          <p:nvPr/>
        </p:nvCxnSpPr>
        <p:spPr>
          <a:xfrm flipH="1" rot="10800000">
            <a:off x="0" y="6651586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9" name="Google Shape;3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3" y="6402889"/>
            <a:ext cx="1390807" cy="4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0813" y="535490"/>
            <a:ext cx="4936057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6"/>
          <p:cNvSpPr txBox="1"/>
          <p:nvPr/>
        </p:nvSpPr>
        <p:spPr>
          <a:xfrm>
            <a:off x="6460813" y="6101154"/>
            <a:ext cx="6095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  </a:t>
            </a:r>
            <a:r>
              <a:rPr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98% of the people are under 25 KM distance.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16"/>
          <p:cNvSpPr txBox="1"/>
          <p:nvPr/>
        </p:nvSpPr>
        <p:spPr>
          <a:xfrm>
            <a:off x="6460814" y="3074038"/>
            <a:ext cx="560898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Blood is the highest collected sample for tests.</a:t>
            </a:r>
            <a:endParaRPr/>
          </a:p>
        </p:txBody>
      </p:sp>
      <p:sp>
        <p:nvSpPr>
          <p:cNvPr id="393" name="Google Shape;393;p16"/>
          <p:cNvSpPr txBox="1"/>
          <p:nvPr/>
        </p:nvSpPr>
        <p:spPr>
          <a:xfrm>
            <a:off x="259127" y="6127719"/>
            <a:ext cx="55627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Complete Urinalysis has the highest rank in all the performed.</a:t>
            </a:r>
            <a:endParaRPr/>
          </a:p>
        </p:txBody>
      </p:sp>
      <p:sp>
        <p:nvSpPr>
          <p:cNvPr id="394" name="Google Shape;394;p16"/>
          <p:cNvSpPr txBox="1"/>
          <p:nvPr/>
        </p:nvSpPr>
        <p:spPr>
          <a:xfrm>
            <a:off x="259127" y="3074038"/>
            <a:ext cx="55627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 </a:t>
            </a:r>
            <a:r>
              <a:rPr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No. of patients are in age group 20-80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569" y="3525093"/>
            <a:ext cx="4956837" cy="256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448" y="621765"/>
            <a:ext cx="3983796" cy="242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0813" y="3376902"/>
            <a:ext cx="4830039" cy="271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3" name="Google Shape;4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17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5" name="Google Shape;40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3" y="0"/>
            <a:ext cx="1523996" cy="535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7"/>
          <p:cNvSpPr txBox="1"/>
          <p:nvPr/>
        </p:nvSpPr>
        <p:spPr>
          <a:xfrm>
            <a:off x="9212" y="535490"/>
            <a:ext cx="12182788" cy="569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Techniques Applied: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Missing data handling: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missing values found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Duplicate data:        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duplicate data observed.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Relevant data:         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relevant variables are considered for model building.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 encoding:       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encoding in which categorical values are replace with 				           numerical values between (0) and (no. of classes -1).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Standardization:     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Standardize the data to have a mean of 0 and standard deviation of 1,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since the feature in dataset have different units of measurement.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outliers treatment was performed since every data is unique, same data was retained.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/>
          <p:nvPr/>
        </p:nvSpPr>
        <p:spPr>
          <a:xfrm>
            <a:off x="0" y="2"/>
            <a:ext cx="12192001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/>
          </a:p>
        </p:txBody>
      </p:sp>
      <p:pic>
        <p:nvPicPr>
          <p:cNvPr id="412" name="Google Shape;4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3" y="0"/>
            <a:ext cx="1523996" cy="535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8"/>
          <p:cNvSpPr txBox="1"/>
          <p:nvPr/>
        </p:nvSpPr>
        <p:spPr>
          <a:xfrm>
            <a:off x="8844196" y="1968005"/>
            <a:ext cx="31779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Before Applying Label Encoding</a:t>
            </a:r>
            <a:endParaRPr/>
          </a:p>
        </p:txBody>
      </p:sp>
      <p:sp>
        <p:nvSpPr>
          <p:cNvPr id="414" name="Google Shape;414;p18"/>
          <p:cNvSpPr txBox="1"/>
          <p:nvPr/>
        </p:nvSpPr>
        <p:spPr>
          <a:xfrm>
            <a:off x="8844196" y="4894637"/>
            <a:ext cx="29530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Applying Label Encoding</a:t>
            </a:r>
            <a:endParaRPr/>
          </a:p>
        </p:txBody>
      </p:sp>
      <p:cxnSp>
        <p:nvCxnSpPr>
          <p:cNvPr id="415" name="Google Shape;415;p18"/>
          <p:cNvCxnSpPr/>
          <p:nvPr/>
        </p:nvCxnSpPr>
        <p:spPr>
          <a:xfrm flipH="1" rot="10800000">
            <a:off x="0" y="6668629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6" name="Google Shape;4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1304" y="6419932"/>
            <a:ext cx="1390807" cy="4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658" y="672505"/>
            <a:ext cx="7904715" cy="292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657" y="3602060"/>
            <a:ext cx="7904715" cy="292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"/>
          <p:cNvSpPr txBox="1"/>
          <p:nvPr/>
        </p:nvSpPr>
        <p:spPr>
          <a:xfrm>
            <a:off x="0" y="-5994"/>
            <a:ext cx="12192000" cy="52318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STANDARDIZED DATA</a:t>
            </a:r>
            <a:endParaRPr b="1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4" name="Google Shape;4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19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6" name="Google Shape;42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-5994"/>
            <a:ext cx="1697586" cy="520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9"/>
          <p:cNvSpPr txBox="1"/>
          <p:nvPr/>
        </p:nvSpPr>
        <p:spPr>
          <a:xfrm>
            <a:off x="1123638" y="4943106"/>
            <a:ext cx="95393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algorithm does not work with categorical data, so we normalized the data within the range of 0 to 1 to fetch clusters.</a:t>
            </a:r>
            <a:endParaRPr/>
          </a:p>
        </p:txBody>
      </p:sp>
      <p:pic>
        <p:nvPicPr>
          <p:cNvPr id="428" name="Google Shape;42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3638" y="621876"/>
            <a:ext cx="9401175" cy="4097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/>
          <p:nvPr>
            <p:ph type="title"/>
          </p:nvPr>
        </p:nvSpPr>
        <p:spPr>
          <a:xfrm>
            <a:off x="0" y="2"/>
            <a:ext cx="12192000" cy="5077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TEAM MENTORS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5563" y="886633"/>
            <a:ext cx="2082019" cy="335199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"/>
          <p:cNvSpPr txBox="1"/>
          <p:nvPr/>
        </p:nvSpPr>
        <p:spPr>
          <a:xfrm>
            <a:off x="8477799" y="1007451"/>
            <a:ext cx="3064655" cy="1458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472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Sharath Manikonda</a:t>
            </a:r>
            <a:endParaRPr b="1" i="0" sz="1800" u="none" cap="none" strike="noStrike">
              <a:solidFill>
                <a:srgbClr val="4472C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472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 : Innodatatics</a:t>
            </a:r>
            <a:endParaRPr b="1" i="0" sz="1800" u="none" cap="none" strike="noStrike">
              <a:solidFill>
                <a:srgbClr val="4472C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36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</a:t>
            </a:r>
            <a:r>
              <a:rPr b="1" i="0" lang="en-US" sz="1800" u="sng" cap="none" strike="noStrike">
                <a:solidFill>
                  <a:srgbClr val="3660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linkedin.com/in/sharat-chandra</a:t>
            </a:r>
            <a:endParaRPr b="1" i="0" sz="1800" u="sng" cap="none" strike="noStrike">
              <a:solidFill>
                <a:srgbClr val="36609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479950" y="3894408"/>
            <a:ext cx="3104925" cy="1458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Ms. </a:t>
            </a:r>
            <a:r>
              <a:rPr b="1" i="0" lang="en-US" sz="18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DivyaJanani S</a:t>
            </a:r>
            <a:endParaRPr b="1" i="0" sz="1800" u="sng" cap="none" strike="noStrike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472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Mentor</a:t>
            </a:r>
            <a:endParaRPr b="1" i="0" sz="1800" u="none" cap="none" strike="noStrike">
              <a:solidFill>
                <a:srgbClr val="4472C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36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https://www.linkedin.com/in/divyajanani-s-256981211</a:t>
            </a:r>
            <a:endParaRPr b="1" i="0" sz="1800" u="sng" cap="none" strike="noStrike">
              <a:solidFill>
                <a:srgbClr val="36609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8397599" y="3911186"/>
            <a:ext cx="3836375" cy="14172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Mekala Madhan Kumar</a:t>
            </a:r>
            <a:endParaRPr b="1" i="0" sz="1800" u="none" cap="none" strike="noStrike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Mentor</a:t>
            </a:r>
            <a:endParaRPr b="1" i="0" sz="1800" u="none" cap="none" strike="noStrike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36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https://www.linkedin.com/in/mekala-madhan-kumar-348014194/</a:t>
            </a:r>
            <a:endParaRPr b="0" i="0" sz="1800" u="none" cap="none" strike="noStrike">
              <a:solidFill>
                <a:srgbClr val="36609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2569" y="6338174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blob:https://web.whatsapp.com/faa061b3-1711-4240-b9aa-b4f1fbd38df8" id="193" name="Google Shape;193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faa061b3-1711-4240-b9aa-b4f1fbd38df8" id="194" name="Google Shape;194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faa061b3-1711-4240-b9aa-b4f1fbd38df8" id="195" name="Google Shape;195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user\Downloads\1632092645558.jpg" id="196" name="Google Shape;19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0146" y="3875191"/>
            <a:ext cx="1897419" cy="1819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Downloads\1620736831981 (1).jpg" id="197" name="Google Shape;19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975" y="3911186"/>
            <a:ext cx="1897419" cy="1827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Downloads\1620736831981.jpg" id="198" name="Google Shape;19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975" y="3826425"/>
            <a:ext cx="1897419" cy="191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94414" y="0"/>
            <a:ext cx="1697586" cy="51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9">
            <a:alphaModFix/>
          </a:blip>
          <a:srcRect b="0" l="35068" r="5044" t="0"/>
          <a:stretch/>
        </p:blipFill>
        <p:spPr>
          <a:xfrm>
            <a:off x="420600" y="886633"/>
            <a:ext cx="1784794" cy="180325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"/>
          <p:cNvSpPr txBox="1"/>
          <p:nvPr/>
        </p:nvSpPr>
        <p:spPr>
          <a:xfrm>
            <a:off x="2479205" y="1141124"/>
            <a:ext cx="323801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Mr. Bharani Kumar Depuru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Director: 360digiTMG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36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https://www.linkedin.com/in/bharanikumardepuru/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1114426" y="0"/>
            <a:ext cx="9963151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1121664" y="0"/>
            <a:ext cx="9938243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1580273" y="168812"/>
            <a:ext cx="9144000" cy="1575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b="1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7" name="Google Shape;4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5" y="6336410"/>
            <a:ext cx="1457401" cy="5215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20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AVE_20220224_171113 (2).jpg" id="439" name="Google Shape;4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4646" y="1828801"/>
            <a:ext cx="6076951" cy="364353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0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21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8" name="Google Shape;448;p21"/>
          <p:cNvSpPr txBox="1"/>
          <p:nvPr/>
        </p:nvSpPr>
        <p:spPr>
          <a:xfrm>
            <a:off x="0" y="2"/>
            <a:ext cx="12192000" cy="46166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LOCATION/TIME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VISUALISATION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21"/>
          <p:cNvSpPr txBox="1"/>
          <p:nvPr/>
        </p:nvSpPr>
        <p:spPr>
          <a:xfrm>
            <a:off x="551616" y="5750424"/>
            <a:ext cx="543836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0" name="Google Shape;4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1"/>
          <p:cNvSpPr txBox="1"/>
          <p:nvPr/>
        </p:nvSpPr>
        <p:spPr>
          <a:xfrm>
            <a:off x="6473686" y="5750383"/>
            <a:ext cx="54383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specimens collected by agent 	          in b/w 19:00 to 21:00 hours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2" name="Google Shape;45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1057" y="664491"/>
            <a:ext cx="4883068" cy="488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875" y="664491"/>
            <a:ext cx="4883068" cy="488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"/>
          <p:cNvSpPr txBox="1"/>
          <p:nvPr>
            <p:ph type="title"/>
          </p:nvPr>
        </p:nvSpPr>
        <p:spPr>
          <a:xfrm>
            <a:off x="0" y="7478"/>
            <a:ext cx="12187395" cy="4800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9" name="Google Shape;4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22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1" name="Google Shape;4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3" y="0"/>
            <a:ext cx="1523996" cy="53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3652" y="703608"/>
            <a:ext cx="9239351" cy="5450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3"/>
          <p:cNvSpPr/>
          <p:nvPr/>
        </p:nvSpPr>
        <p:spPr>
          <a:xfrm>
            <a:off x="1114426" y="0"/>
            <a:ext cx="9963151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3"/>
          <p:cNvSpPr/>
          <p:nvPr/>
        </p:nvSpPr>
        <p:spPr>
          <a:xfrm>
            <a:off x="1121664" y="0"/>
            <a:ext cx="9938243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http://ba-finance-2013.blogspot.com/2012/09/k-means-clustering.html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3"/>
          <p:cNvSpPr/>
          <p:nvPr/>
        </p:nvSpPr>
        <p:spPr>
          <a:xfrm>
            <a:off x="1518785" y="7937"/>
            <a:ext cx="9144000" cy="2152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b="1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1" name="Google Shape;4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4598" y="6404512"/>
            <a:ext cx="1390807" cy="453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23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23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4319" y="1301815"/>
            <a:ext cx="7062533" cy="442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/>
          <p:nvPr/>
        </p:nvSpPr>
        <p:spPr>
          <a:xfrm>
            <a:off x="0" y="26504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4"/>
          <p:cNvSpPr/>
          <p:nvPr/>
        </p:nvSpPr>
        <p:spPr>
          <a:xfrm>
            <a:off x="280617" y="2048238"/>
            <a:ext cx="11630765" cy="362174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Packages used:</a:t>
            </a:r>
            <a:endParaRPr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Pandas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package used for data manipulation and analysis.</a:t>
            </a:r>
            <a:endParaRPr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package used to perform a wide variety of mathematical operations on arrays. </a:t>
            </a:r>
            <a:endParaRPr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popular Python package used for data visualization.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Mysql.connector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used to connect MySQL to python. </a:t>
            </a:r>
            <a:endParaRPr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sklearn.preprocessing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import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LabelEncoder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function used to transform non-numerical data to 						         numerical data.</a:t>
            </a:r>
            <a:endParaRPr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sklearn.preprocessing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MinMaxScaler 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used to perform standardization on different units of 						          Dataset.</a:t>
            </a:r>
            <a:endParaRPr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sklearn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.cluster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Kmeans 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used to perform Kmeans clustering on dataset to create no. of clusters.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24"/>
          <p:cNvSpPr/>
          <p:nvPr/>
        </p:nvSpPr>
        <p:spPr>
          <a:xfrm>
            <a:off x="423045" y="559608"/>
            <a:ext cx="11013581" cy="1469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Calibri"/>
              <a:buNone/>
            </a:pPr>
            <a:r>
              <a:t/>
            </a:r>
            <a:endParaRPr b="0" i="0" sz="333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Times New Roman"/>
              <a:buNone/>
            </a:pPr>
            <a:r>
              <a:rPr lang="en-US" sz="22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i="0" lang="en-US" sz="22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lustering algorithm works by iteratively connecting closest data points to form clusters. Initially, all data points are disconnected from each other; each data point is treated as its own cluster.  Then, the closest data points are connected, forming a cluster.</a:t>
            </a:r>
            <a:endParaRPr b="0" i="0" sz="222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Calibri"/>
              <a:buNone/>
            </a:pPr>
            <a:r>
              <a:t/>
            </a:r>
            <a:endParaRPr b="0" i="0" sz="333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3" name="Google Shape;4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36540"/>
            <a:ext cx="1390807" cy="4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3" y="0"/>
            <a:ext cx="1523996" cy="426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24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24"/>
          <p:cNvSpPr txBox="1"/>
          <p:nvPr/>
        </p:nvSpPr>
        <p:spPr>
          <a:xfrm>
            <a:off x="-32233" y="5017"/>
            <a:ext cx="10677466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"/>
          <p:cNvSpPr txBox="1"/>
          <p:nvPr>
            <p:ph type="title"/>
          </p:nvPr>
        </p:nvSpPr>
        <p:spPr>
          <a:xfrm>
            <a:off x="4605" y="2"/>
            <a:ext cx="12187395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K-MEANS CLUSTERING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25"/>
          <p:cNvSpPr txBox="1"/>
          <p:nvPr/>
        </p:nvSpPr>
        <p:spPr>
          <a:xfrm>
            <a:off x="170170" y="696860"/>
            <a:ext cx="11835063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1" i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-means clustering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method of 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quantization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originally from 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processing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that aims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     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 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observations into 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clusters in which each observation belongs to			        the 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with the nearest 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(cluster centers or cluster 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centroid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serving as 			         a prototype of the cluster.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3" name="Google Shape;4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25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5" name="Google Shape;4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0"/>
            <a:ext cx="1697586" cy="51646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5"/>
          <p:cNvSpPr txBox="1"/>
          <p:nvPr/>
        </p:nvSpPr>
        <p:spPr>
          <a:xfrm>
            <a:off x="170170" y="2433289"/>
            <a:ext cx="829796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Elbow Curve Method: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Elbow curve is used to select optimal number 			           of clusters to perform K-Means clustering 			           Elbow Method is more of a decision rule.</a:t>
            </a:r>
            <a:endParaRPr/>
          </a:p>
        </p:txBody>
      </p:sp>
      <p:pic>
        <p:nvPicPr>
          <p:cNvPr id="497" name="Google Shape;49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5696" y="2583643"/>
            <a:ext cx="3579537" cy="263153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5"/>
          <p:cNvSpPr txBox="1"/>
          <p:nvPr/>
        </p:nvSpPr>
        <p:spPr>
          <a:xfrm>
            <a:off x="186767" y="4200024"/>
            <a:ext cx="8255526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Silhouette Analysis: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silhouette coefficient (score) is a measure 			   of how similar a data point is within-cluster 			  (cohesion) compared to other clusters (Separation).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  Silhouette is a metric used for validation while 			   clustering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"/>
          <p:cNvSpPr txBox="1"/>
          <p:nvPr/>
        </p:nvSpPr>
        <p:spPr>
          <a:xfrm>
            <a:off x="0" y="-5994"/>
            <a:ext cx="12192000" cy="52318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EXPLANATION</a:t>
            </a:r>
            <a:endParaRPr b="1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4" name="Google Shape;5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414" y="-6713"/>
            <a:ext cx="1697586" cy="52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26"/>
          <p:cNvCxnSpPr/>
          <p:nvPr/>
        </p:nvCxnSpPr>
        <p:spPr>
          <a:xfrm flipH="1" rot="10800000">
            <a:off x="1" y="6585236"/>
            <a:ext cx="10721008" cy="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6" name="Google Shape;5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6"/>
          <p:cNvSpPr txBox="1"/>
          <p:nvPr/>
        </p:nvSpPr>
        <p:spPr>
          <a:xfrm>
            <a:off x="265042" y="516467"/>
            <a:ext cx="11635409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Columns used for clustering: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Shortest distance Pathlab-Patient 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specimen collection of patient it helps agent to deliver specimen back to 				           diagnostic center.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Time: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main component which says about availability time of patient.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location: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considered patient location in clustering, which is necessary to target clustering based on 			         similar locations.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Diagnostic center location: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considered diagnostic center location as it would be easy while clustering similar 			            points with respect to same diagnostic centers.</a:t>
            </a:r>
            <a:endParaRPr/>
          </a:p>
        </p:txBody>
      </p:sp>
      <p:pic>
        <p:nvPicPr>
          <p:cNvPr id="508" name="Google Shape;50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2503" y="3314701"/>
            <a:ext cx="7540485" cy="304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7"/>
          <p:cNvSpPr txBox="1"/>
          <p:nvPr/>
        </p:nvSpPr>
        <p:spPr>
          <a:xfrm>
            <a:off x="0" y="-5994"/>
            <a:ext cx="12192000" cy="52318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EXPLANATION</a:t>
            </a:r>
            <a:endParaRPr b="1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4" name="Google Shape;5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7803" y="6369074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27"/>
          <p:cNvCxnSpPr/>
          <p:nvPr/>
        </p:nvCxnSpPr>
        <p:spPr>
          <a:xfrm flipH="1" rot="10800000">
            <a:off x="0" y="6617771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6" name="Google Shape;51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-6713"/>
            <a:ext cx="1697586" cy="52318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7"/>
          <p:cNvSpPr txBox="1"/>
          <p:nvPr/>
        </p:nvSpPr>
        <p:spPr>
          <a:xfrm>
            <a:off x="265043" y="516467"/>
            <a:ext cx="11661913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Irrelevant columns were dropped which are not useful for our objective.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 encoded the categorical columns to convert the into a numeric form so as to convert them into the machine-readable form.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Standardization is done using Min-Max scaler to obtain scaled data points of four dimensions (x1,x2,x3,x4) where x1,x2,x3,x4 represent respective particular column values as mentioned before.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random points are selected based on agents availability and shortest distance is calculated and after each iteration we get clusters, process continues until proper clusters were formed.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proper clusters are formed, it stops the process and generates labels to each data point for a particular selected date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518" name="Google Shape;51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5391" y="3389114"/>
            <a:ext cx="7765774" cy="319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8"/>
          <p:cNvSpPr/>
          <p:nvPr/>
        </p:nvSpPr>
        <p:spPr>
          <a:xfrm>
            <a:off x="0" y="2813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8"/>
          <p:cNvSpPr/>
          <p:nvPr/>
        </p:nvSpPr>
        <p:spPr>
          <a:xfrm>
            <a:off x="1114426" y="0"/>
            <a:ext cx="9963151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8"/>
          <p:cNvSpPr/>
          <p:nvPr/>
        </p:nvSpPr>
        <p:spPr>
          <a:xfrm>
            <a:off x="1047831" y="80554"/>
            <a:ext cx="9938243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8"/>
          <p:cNvSpPr/>
          <p:nvPr/>
        </p:nvSpPr>
        <p:spPr>
          <a:xfrm>
            <a:off x="1642568" y="-359105"/>
            <a:ext cx="91440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BASED </a:t>
            </a:r>
            <a:endParaRPr b="1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28"/>
          <p:cNvSpPr/>
          <p:nvPr/>
        </p:nvSpPr>
        <p:spPr>
          <a:xfrm>
            <a:off x="3732628" y="6059358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4598" y="6404512"/>
            <a:ext cx="1390807" cy="453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28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0" name="Google Shape;5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3" y="-1"/>
            <a:ext cx="1523996" cy="61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6811" y="1775726"/>
            <a:ext cx="9258377" cy="431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9"/>
          <p:cNvSpPr txBox="1"/>
          <p:nvPr/>
        </p:nvSpPr>
        <p:spPr>
          <a:xfrm>
            <a:off x="2031490" y="5942093"/>
            <a:ext cx="8391368" cy="461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URL</a:t>
            </a: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sng" cap="none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2400" u="sng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appointmentschedulermed.herokuapp.com/</a:t>
            </a:r>
            <a:endParaRPr b="0" i="0" sz="2400" u="sng" cap="none" strike="noStrike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p29"/>
          <p:cNvSpPr txBox="1"/>
          <p:nvPr/>
        </p:nvSpPr>
        <p:spPr>
          <a:xfrm>
            <a:off x="651752" y="4957988"/>
            <a:ext cx="10888495" cy="830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 LINK FOR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Appointment Scheduling for Sample Collection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</a:t>
            </a:r>
            <a:endParaRPr/>
          </a:p>
        </p:txBody>
      </p:sp>
      <p:pic>
        <p:nvPicPr>
          <p:cNvPr descr="Google Shape;418;p57" id="538" name="Google Shape;53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4598" y="6404512"/>
            <a:ext cx="1390808" cy="453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29"/>
          <p:cNvCxnSpPr/>
          <p:nvPr/>
        </p:nvCxnSpPr>
        <p:spPr>
          <a:xfrm flipH="1" rot="10800000">
            <a:off x="1" y="6582312"/>
            <a:ext cx="10524813" cy="292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p29"/>
          <p:cNvSpPr txBox="1"/>
          <p:nvPr/>
        </p:nvSpPr>
        <p:spPr>
          <a:xfrm>
            <a:off x="1168795" y="716101"/>
            <a:ext cx="9854409" cy="54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for deployment on Heroku using Flask</a:t>
            </a:r>
            <a:endParaRPr/>
          </a:p>
        </p:txBody>
      </p:sp>
      <p:sp>
        <p:nvSpPr>
          <p:cNvPr id="541" name="Google Shape;541;p29"/>
          <p:cNvSpPr txBox="1"/>
          <p:nvPr/>
        </p:nvSpPr>
        <p:spPr>
          <a:xfrm>
            <a:off x="841566" y="881604"/>
            <a:ext cx="10961327" cy="373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Flask files for UI and python main file (app.py) that can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machine learning model  from step 1 for prediction.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requirements.txt with all python dependencies.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Procfile to run Flask app.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Commit files from Step 1, 2. 3 &amp; 4 in the GitHub repo.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account/Login on Heroku, create an app, connect with GitHub repo, and select branch.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Select manual deploy on Heroku.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oogle Shape;422;p57" id="542" name="Google Shape;5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0" y="0"/>
            <a:ext cx="1524000" cy="5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9"/>
          <p:cNvSpPr txBox="1"/>
          <p:nvPr/>
        </p:nvSpPr>
        <p:spPr>
          <a:xfrm>
            <a:off x="9212" y="1"/>
            <a:ext cx="10658788" cy="53549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8"/>
              <a:buFont typeface="Times New Roman"/>
              <a:buNone/>
            </a:pPr>
            <a:r>
              <a:rPr b="1" i="0" lang="en-US" sz="316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/>
          <p:nvPr>
            <p:ph type="title"/>
          </p:nvPr>
        </p:nvSpPr>
        <p:spPr>
          <a:xfrm>
            <a:off x="0" y="12441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blob:https://web.whatsapp.com/1adf3adc-b3ef-492f-8bef-a9c7578f3dfa" id="207" name="Google Shape;207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1adf3adc-b3ef-492f-8bef-a9c7578f3dfa" id="208" name="Google Shape;208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1adf3adc-b3ef-492f-8bef-a9c7578f3dfa" id="209" name="Google Shape;209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1adf3adc-b3ef-492f-8bef-a9c7578f3dfa" id="210" name="Google Shape;210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1adf3adc-b3ef-492f-8bef-a9c7578f3dfa" id="211" name="Google Shape;211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1adf3adc-b3ef-492f-8bef-a9c7578f3dfa" id="212" name="Google Shape;212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1adf3adc-b3ef-492f-8bef-a9c7578f3dfa" id="213" name="Google Shape;213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1adf3adc-b3ef-492f-8bef-a9c7578f3dfa" id="214" name="Google Shape;214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dc9576f1-aee9-4d80-825f-4e43496ca4a7" id="215" name="Google Shape;215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2858" y="6360609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user\Downloads\1649661283265.jpg" id="218" name="Google Shape;2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728" y="785507"/>
            <a:ext cx="1593712" cy="152375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19" name="Google Shape;219;p3"/>
          <p:cNvSpPr txBox="1"/>
          <p:nvPr/>
        </p:nvSpPr>
        <p:spPr>
          <a:xfrm>
            <a:off x="2002046" y="824128"/>
            <a:ext cx="2036136" cy="1231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AVASARALA SAI KIRAN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https://www.linkedin.com/in/sai-kiran-avasarala-798b93175/</a:t>
            </a:r>
            <a:endParaRPr b="1" sz="180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0" y="0"/>
            <a:ext cx="1524000" cy="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984" y="2562385"/>
            <a:ext cx="1509199" cy="15091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22" name="Google Shape;222;p3"/>
          <p:cNvSpPr txBox="1"/>
          <p:nvPr/>
        </p:nvSpPr>
        <p:spPr>
          <a:xfrm>
            <a:off x="2002046" y="2724627"/>
            <a:ext cx="201589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BHAVESH PANSE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https://www.linkedin.com/in/bhavesh-panse/</a:t>
            </a:r>
            <a:endParaRPr/>
          </a:p>
        </p:txBody>
      </p:sp>
      <p:pic>
        <p:nvPicPr>
          <p:cNvPr id="223" name="Google Shape;2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6754" y="729692"/>
            <a:ext cx="1454788" cy="152439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24" name="Google Shape;224;p3"/>
          <p:cNvSpPr txBox="1"/>
          <p:nvPr/>
        </p:nvSpPr>
        <p:spPr>
          <a:xfrm>
            <a:off x="5910115" y="824128"/>
            <a:ext cx="196046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ARIKA 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https://www.linkedin.com/in/naikoti-arika-9110b322b/</a:t>
            </a:r>
            <a:endParaRPr/>
          </a:p>
        </p:txBody>
      </p:sp>
      <p:pic>
        <p:nvPicPr>
          <p:cNvPr id="225" name="Google Shape;22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6856" y="716072"/>
            <a:ext cx="1593713" cy="15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"/>
          <p:cNvSpPr txBox="1"/>
          <p:nvPr/>
        </p:nvSpPr>
        <p:spPr>
          <a:xfrm>
            <a:off x="9904119" y="812634"/>
            <a:ext cx="19604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ADITI NATH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https://www.linkedin.com/in/aditi-nath-81a60b226</a:t>
            </a:r>
            <a:endParaRPr/>
          </a:p>
        </p:txBody>
      </p:sp>
      <p:pic>
        <p:nvPicPr>
          <p:cNvPr id="227" name="Google Shape;22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6754" y="2554609"/>
            <a:ext cx="1493649" cy="15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"/>
          <p:cNvSpPr txBox="1"/>
          <p:nvPr/>
        </p:nvSpPr>
        <p:spPr>
          <a:xfrm>
            <a:off x="5910114" y="2664833"/>
            <a:ext cx="2036136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BINDUSHREE 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https://www.linkedin.com/in/bindushree-s-b32410172</a:t>
            </a:r>
            <a:endParaRPr/>
          </a:p>
        </p:txBody>
      </p:sp>
      <p:pic>
        <p:nvPicPr>
          <p:cNvPr id="229" name="Google Shape;22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76856" y="2562385"/>
            <a:ext cx="1493649" cy="149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"/>
          <p:cNvSpPr txBox="1"/>
          <p:nvPr/>
        </p:nvSpPr>
        <p:spPr>
          <a:xfrm>
            <a:off x="9845137" y="2661772"/>
            <a:ext cx="2166742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NISHA ARUNKUMAR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https://www.linkedin.com/in/nisha-arunkumar-b3b494215/</a:t>
            </a:r>
            <a:endParaRPr/>
          </a:p>
        </p:txBody>
      </p:sp>
      <p:pic>
        <p:nvPicPr>
          <p:cNvPr id="231" name="Google Shape;231;p3"/>
          <p:cNvPicPr preferRelativeResize="0"/>
          <p:nvPr/>
        </p:nvPicPr>
        <p:blipFill rotWithShape="1">
          <a:blip r:embed="rId11">
            <a:alphaModFix/>
          </a:blip>
          <a:srcRect b="7721" l="2548" r="0" t="3649"/>
          <a:stretch/>
        </p:blipFill>
        <p:spPr>
          <a:xfrm>
            <a:off x="319984" y="4432866"/>
            <a:ext cx="1509199" cy="150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"/>
          <p:cNvSpPr txBox="1"/>
          <p:nvPr/>
        </p:nvSpPr>
        <p:spPr>
          <a:xfrm>
            <a:off x="1998199" y="4692098"/>
            <a:ext cx="201589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VINODHINI 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https://www.linkedin.com/in/vinodhini-s-367174191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"/>
          <p:cNvSpPr txBox="1"/>
          <p:nvPr/>
        </p:nvSpPr>
        <p:spPr>
          <a:xfrm>
            <a:off x="252221" y="2381966"/>
            <a:ext cx="3715267" cy="1727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Outputs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Universal Sentence Encoder: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0"/>
          <p:cNvSpPr txBox="1"/>
          <p:nvPr>
            <p:ph type="title"/>
          </p:nvPr>
        </p:nvSpPr>
        <p:spPr>
          <a:xfrm>
            <a:off x="9213" y="-10146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OUTPUTS OF THE DEPLOYED MODEL</a:t>
            </a:r>
            <a:endParaRPr/>
          </a:p>
        </p:txBody>
      </p:sp>
      <p:pic>
        <p:nvPicPr>
          <p:cNvPr id="550" name="Google Shape;5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30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2" name="Google Shape;5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-19024"/>
            <a:ext cx="1697586" cy="53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3" y="516467"/>
            <a:ext cx="12182787" cy="584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 txBox="1"/>
          <p:nvPr/>
        </p:nvSpPr>
        <p:spPr>
          <a:xfrm>
            <a:off x="252221" y="2381966"/>
            <a:ext cx="3715267" cy="1727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Outputs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Universal Sentence Encoder: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1"/>
          <p:cNvSpPr txBox="1"/>
          <p:nvPr>
            <p:ph type="title"/>
          </p:nvPr>
        </p:nvSpPr>
        <p:spPr>
          <a:xfrm>
            <a:off x="1" y="3670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OUTPUTS OF THE DEPLOYED MODEL</a:t>
            </a:r>
            <a:endParaRPr/>
          </a:p>
        </p:txBody>
      </p:sp>
      <p:pic>
        <p:nvPicPr>
          <p:cNvPr id="560" name="Google Shape;5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31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2" name="Google Shape;5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-19024"/>
            <a:ext cx="1697586" cy="53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67178"/>
            <a:ext cx="12192000" cy="592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FUTURE SCOPE </a:t>
            </a:r>
            <a:endParaRPr/>
          </a:p>
        </p:txBody>
      </p:sp>
      <p:sp>
        <p:nvSpPr>
          <p:cNvPr id="569" name="Google Shape;569;p32"/>
          <p:cNvSpPr txBox="1"/>
          <p:nvPr/>
        </p:nvSpPr>
        <p:spPr>
          <a:xfrm>
            <a:off x="301487" y="797530"/>
            <a:ext cx="10769600" cy="5016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capacity management of Sample Collection Agents with auto calculation based on primary zone, jobs, availability, location, proximity, leaves, and more.</a:t>
            </a:r>
            <a:endParaRPr/>
          </a:p>
          <a:p>
            <a:pPr indent="-2286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the lesser number of visits with preferred time slot selection, document checklists.</a:t>
            </a:r>
            <a:endParaRPr/>
          </a:p>
          <a:p>
            <a:pPr indent="-2286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 Long wait times and queue at diagnostic labs.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optimal route suggestions via the patient location coordinates to reduce travel time and distance</a:t>
            </a:r>
            <a:endParaRPr/>
          </a:p>
          <a:p>
            <a:pPr indent="-2286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Non-linear communication due to multi-party touch-points.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Avoids incorrect sampling and patient records.</a:t>
            </a:r>
            <a:endParaRPr/>
          </a:p>
          <a:p>
            <a:pPr indent="-2286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conduct medical tests at home if the patient cannot go to the Diagnostic Centre.</a:t>
            </a:r>
            <a:endParaRPr/>
          </a:p>
          <a:p>
            <a:pPr indent="-2286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0" name="Google Shape;5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32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2" name="Google Shape;57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3"/>
          <p:cNvSpPr txBox="1"/>
          <p:nvPr>
            <p:ph type="title"/>
          </p:nvPr>
        </p:nvSpPr>
        <p:spPr>
          <a:xfrm>
            <a:off x="9213" y="1"/>
            <a:ext cx="12182788" cy="50783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183450" y="427951"/>
            <a:ext cx="11825100" cy="512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can be used to know the features and characteristics of timings of sample collection , transport ,sample type , other constraints and to suggest the safety of the medical sample.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complete project comes up with the idea to help diagnostic centers to automate Sample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Collection.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patients generating clusters by Agent ID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assigning to an Agent for at-home sample collection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 given date.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this we can conclude that this model is one of the best model which is useful in present world which will be much more beneficial for Diagnostic centers.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Easy-to-use, intuitive user experience with multi-device compatibility designed for the quick onboarding.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capacity management of field agents with auto calculation based on primary zone, jobs, availability, location, proximity, leaves, and more.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9" name="Google Shape;5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33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1" name="Google Shape;5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65;p41" id="586" name="Google Shape;5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2" y="6356636"/>
            <a:ext cx="1390808" cy="4973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34"/>
          <p:cNvCxnSpPr/>
          <p:nvPr/>
        </p:nvCxnSpPr>
        <p:spPr>
          <a:xfrm flipH="1" rot="10800000">
            <a:off x="1" y="6582312"/>
            <a:ext cx="10524813" cy="292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468;p41" id="588" name="Google Shape;5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0" y="0"/>
            <a:ext cx="1524000" cy="560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 you presentation images Slide01" id="589" name="Google Shape;58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0713" y="272764"/>
            <a:ext cx="8070574" cy="605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238" name="Google Shape;238;p4"/>
          <p:cNvSpPr txBox="1"/>
          <p:nvPr/>
        </p:nvSpPr>
        <p:spPr>
          <a:xfrm>
            <a:off x="361742" y="783608"/>
            <a:ext cx="4501806" cy="3816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Goals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Pipeline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Stacks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4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0" name="Google Shape;2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2366" y="6360609"/>
            <a:ext cx="1390807" cy="49739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"/>
          <p:cNvSpPr txBox="1"/>
          <p:nvPr/>
        </p:nvSpPr>
        <p:spPr>
          <a:xfrm>
            <a:off x="5526181" y="783608"/>
            <a:ext cx="5861588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deployed model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3" y="-1"/>
            <a:ext cx="1523996" cy="53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8827" y="3664667"/>
            <a:ext cx="2209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"/>
          <p:cNvSpPr txBox="1"/>
          <p:nvPr>
            <p:ph type="title"/>
          </p:nvPr>
        </p:nvSpPr>
        <p:spPr>
          <a:xfrm>
            <a:off x="4605" y="2"/>
            <a:ext cx="12187395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5"/>
          <p:cNvSpPr txBox="1"/>
          <p:nvPr/>
        </p:nvSpPr>
        <p:spPr>
          <a:xfrm>
            <a:off x="307911" y="720586"/>
            <a:ext cx="12003300" cy="512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5080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aims to streamline and give a proper schedule for sample collection.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080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Plans schedules, assign tasks to specific field Agents based on number of parameters configured through Pathology Lab business rules.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080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 optimization helps Agent to find the best way to get from source to destination under unforeseen conditions and real-time traffic.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080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summary of the timing of all sample collections is provided in Table to Sample Collection Agent.</a:t>
            </a:r>
            <a:endParaRPr/>
          </a:p>
          <a:p>
            <a:pPr indent="-457200" lvl="0" marL="5080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route optimization to Agents.</a:t>
            </a:r>
            <a:endParaRPr/>
          </a:p>
          <a:p>
            <a:pPr indent="-457200" lvl="0" marL="5080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Diagnostics at Doorstep with hospital-standard reporting, expert technicians &amp; high-precision equipment.</a:t>
            </a:r>
            <a:endParaRPr/>
          </a:p>
          <a:p>
            <a:pPr indent="-457200" lvl="0" marL="5080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Dependable and convenient service, rest assured with all the required tools to do the needful.</a:t>
            </a:r>
            <a:endParaRPr/>
          </a:p>
          <a:p>
            <a:pPr indent="-457200" lvl="0" marL="5080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Clustering helps to group a set of locations of patients based on various parameters such as distance, availability, orders, etc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36540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5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0" y="0"/>
            <a:ext cx="1524000" cy="5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368968" y="1845756"/>
            <a:ext cx="10860600" cy="4247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 idea is to identify the formation of clusters(groups) for given  medical sample collection data of particular date.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can be used to know the patterns in given data and cluster them accordingly.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complete project comes up with the idea to help diagnostic center to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Collection Schedule of patients generating clusters by Agent ID and assigning to an Agent for at-home sample collection for a given date.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and automated scheduling facilitates intelligent scheduling, work order allocation, and planning to reduce agent downtime and costs significantly. It also allows a combination of batch and real-time scheduling.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609601" y="745918"/>
            <a:ext cx="9625263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overcome wastage of medical sample?:-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b="1" i="0" lang="en-US" sz="2400" u="sng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can our model help this? </a:t>
            </a:r>
            <a:endParaRPr b="1" i="0" sz="2400" u="sng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33614"/>
            <a:ext cx="1390807" cy="524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6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2" name="Google Shape;2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40836" y="834192"/>
            <a:ext cx="804742" cy="80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GOALS</a:t>
            </a:r>
            <a:endParaRPr/>
          </a:p>
        </p:txBody>
      </p:sp>
      <p:sp>
        <p:nvSpPr>
          <p:cNvPr id="270" name="Google Shape;270;p7"/>
          <p:cNvSpPr txBox="1"/>
          <p:nvPr>
            <p:ph idx="12" type="sldNum"/>
          </p:nvPr>
        </p:nvSpPr>
        <p:spPr>
          <a:xfrm>
            <a:off x="11639550" y="6350002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1" name="Google Shape;271;p7"/>
          <p:cNvGrpSpPr/>
          <p:nvPr/>
        </p:nvGrpSpPr>
        <p:grpSpPr>
          <a:xfrm>
            <a:off x="298941" y="1740504"/>
            <a:ext cx="11731134" cy="4063234"/>
            <a:chOff x="325905" y="2030828"/>
            <a:chExt cx="10844121" cy="3992384"/>
          </a:xfrm>
        </p:grpSpPr>
        <p:sp>
          <p:nvSpPr>
            <p:cNvPr id="272" name="Google Shape;272;p7"/>
            <p:cNvSpPr txBox="1"/>
            <p:nvPr/>
          </p:nvSpPr>
          <p:spPr>
            <a:xfrm>
              <a:off x="398353" y="2030828"/>
              <a:ext cx="5446766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F81B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Objectives</a:t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" name="Google Shape;273;p7"/>
            <p:cNvSpPr txBox="1"/>
            <p:nvPr/>
          </p:nvSpPr>
          <p:spPr>
            <a:xfrm>
              <a:off x="5692297" y="2044385"/>
              <a:ext cx="4659365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F81B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Constraints</a:t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4" name="Google Shape;274;p7"/>
            <p:cNvSpPr txBox="1"/>
            <p:nvPr/>
          </p:nvSpPr>
          <p:spPr>
            <a:xfrm>
              <a:off x="325905" y="2757185"/>
              <a:ext cx="4963184" cy="3266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build a web app for predicting the schedule of a particular agent on a given date.</a:t>
              </a:r>
              <a:endParaRPr/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Make sure to use terms like Minimize and To increase the overall growth of diagnostic center.</a:t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5" name="Google Shape;275;p7"/>
            <p:cNvSpPr txBox="1"/>
            <p:nvPr/>
          </p:nvSpPr>
          <p:spPr>
            <a:xfrm>
              <a:off x="5674933" y="2757185"/>
              <a:ext cx="5495093" cy="24797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model may get impacted by unforeseen conditions like weather conditions and customers absence. </a:t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Agents Unavailability.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15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Noto Sans Symbols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6" name="Google Shape;276;p7"/>
            <p:cNvCxnSpPr/>
            <p:nvPr/>
          </p:nvCxnSpPr>
          <p:spPr>
            <a:xfrm>
              <a:off x="357329" y="2565032"/>
              <a:ext cx="4547223" cy="12642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7" name="Google Shape;277;p7"/>
            <p:cNvCxnSpPr/>
            <p:nvPr/>
          </p:nvCxnSpPr>
          <p:spPr>
            <a:xfrm flipH="1" rot="10800000">
              <a:off x="5684638" y="2577674"/>
              <a:ext cx="4727792" cy="1264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8" name="Google Shape;278;p7"/>
            <p:cNvCxnSpPr/>
            <p:nvPr/>
          </p:nvCxnSpPr>
          <p:spPr>
            <a:xfrm>
              <a:off x="6108809" y="2497341"/>
              <a:ext cx="0" cy="1892826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79" name="Google Shape;2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41" y="771628"/>
            <a:ext cx="1388857" cy="81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604" y="829996"/>
            <a:ext cx="1400125" cy="76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7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3" name="Google Shape;28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293" y="849873"/>
            <a:ext cx="5943612" cy="5745411"/>
          </a:xfrm>
          <a:prstGeom prst="rect">
            <a:avLst/>
          </a:prstGeom>
          <a:noFill/>
          <a:ln>
            <a:noFill/>
          </a:ln>
          <a:effectLst>
            <a:outerShdw blurRad="149987" algn="ctr" dir="8460000" dist="250190">
              <a:srgbClr val="000000">
                <a:alpha val="27450"/>
              </a:srgbClr>
            </a:outerShdw>
          </a:effectLst>
        </p:spPr>
      </p:pic>
      <p:pic>
        <p:nvPicPr>
          <p:cNvPr id="289" name="Google Shape;28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8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p8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BUSINESS PIPELINE</a:t>
            </a:r>
            <a:endParaRPr/>
          </a:p>
        </p:txBody>
      </p:sp>
      <p:sp>
        <p:nvSpPr>
          <p:cNvPr id="292" name="Google Shape;292;p8"/>
          <p:cNvSpPr/>
          <p:nvPr/>
        </p:nvSpPr>
        <p:spPr>
          <a:xfrm>
            <a:off x="4074791" y="461851"/>
            <a:ext cx="3767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CRISP-ML(Q) Methodology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/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TECHNICAL STACKS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9"/>
          <p:cNvCxnSpPr/>
          <p:nvPr/>
        </p:nvCxnSpPr>
        <p:spPr>
          <a:xfrm flipH="1" rot="10800000">
            <a:off x="1" y="6582313"/>
            <a:ext cx="10524812" cy="292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Image result for numpay library logo" id="301" name="Google Shape;301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numpay library logo" id="302" name="Google Shape;302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user\Desktop\Heroku_logo_white.png" id="303" name="Google Shape;3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4387959"/>
            <a:ext cx="3024413" cy="1675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Desktop\1_0G5zu7CnXdMT9pGbYUTQLQ.png" id="304" name="Google Shape;30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4297" y="2583520"/>
            <a:ext cx="1414395" cy="65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0" y="0"/>
            <a:ext cx="1524000" cy="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13" y="2318127"/>
            <a:ext cx="2305878" cy="1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9"/>
          <p:cNvSpPr txBox="1"/>
          <p:nvPr/>
        </p:nvSpPr>
        <p:spPr>
          <a:xfrm>
            <a:off x="2318550" y="2468591"/>
            <a:ext cx="308980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Used for Data           Collection, Data pre processing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Model Building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5575" y="3805618"/>
            <a:ext cx="2123517" cy="12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9"/>
          <p:cNvSpPr txBox="1"/>
          <p:nvPr/>
        </p:nvSpPr>
        <p:spPr>
          <a:xfrm>
            <a:off x="2323517" y="4187657"/>
            <a:ext cx="298203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i="0" lang="en-US" sz="18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IDEs</a:t>
            </a:r>
            <a:r>
              <a:rPr b="0" i="0" lang="en-US" sz="18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essential building blocks, include advanced editing, code analytical tools, IPython Console, variable explorer, plots, debugger and the help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36270" y="637506"/>
            <a:ext cx="1713279" cy="171327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9"/>
          <p:cNvSpPr txBox="1"/>
          <p:nvPr/>
        </p:nvSpPr>
        <p:spPr>
          <a:xfrm>
            <a:off x="8764418" y="1039519"/>
            <a:ext cx="21234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Tableau –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used for data visualization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89253" y="3235660"/>
            <a:ext cx="1237905" cy="106715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9"/>
          <p:cNvSpPr txBox="1"/>
          <p:nvPr/>
        </p:nvSpPr>
        <p:spPr>
          <a:xfrm>
            <a:off x="8764418" y="2975054"/>
            <a:ext cx="246169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Flask, HTML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– used for Web Framework.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6270" y="5457003"/>
            <a:ext cx="1542422" cy="86570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9"/>
          <p:cNvSpPr txBox="1"/>
          <p:nvPr/>
        </p:nvSpPr>
        <p:spPr>
          <a:xfrm>
            <a:off x="8764418" y="4977693"/>
            <a:ext cx="246169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Heroku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used for web application deployment.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728" y="4838293"/>
            <a:ext cx="1542422" cy="13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"/>
          <p:cNvSpPr txBox="1"/>
          <p:nvPr/>
        </p:nvSpPr>
        <p:spPr>
          <a:xfrm>
            <a:off x="2366635" y="1047882"/>
            <a:ext cx="269019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</a:t>
            </a:r>
            <a:r>
              <a:rPr b="1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b="1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import and export SQL files into database.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5575" y="837832"/>
            <a:ext cx="2220714" cy="13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2022-07-01T10:20:20Z</dcterms:created>
  <dc:creator>Bhavesh Panse</dc:creator>
</cp:coreProperties>
</file>